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64" r:id="rId6"/>
    <p:sldId id="266" r:id="rId7"/>
  </p:sldIdLst>
  <p:sldSz cx="7556500" cy="10693400"/>
  <p:notesSz cx="6858000" cy="9144000"/>
  <p:embeddedFontLst>
    <p:embeddedFont>
      <p:font typeface="Aileron" panose="020B0604020202020204" charset="0"/>
      <p:regular r:id="rId8"/>
    </p:embeddedFont>
    <p:embeddedFont>
      <p:font typeface="Aileron Bold" panose="020B0604020202020204" charset="0"/>
      <p:regular r:id="rId9"/>
    </p:embeddedFont>
    <p:embeddedFont>
      <p:font typeface="Aileron Italics" panose="020B0604020202020204" charset="0"/>
      <p:regular r:id="rId10"/>
    </p:embeddedFont>
    <p:embeddedFont>
      <p:font typeface="Heading Now 61-68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2" d="100"/>
          <a:sy n="52" d="100"/>
        </p:scale>
        <p:origin x="2295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ancedirector@associationofinternationalallstar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208445"/>
            <a:ext cx="7560000" cy="548100"/>
          </a:xfrm>
          <a:custGeom>
            <a:avLst/>
            <a:gdLst/>
            <a:ahLst/>
            <a:cxnLst/>
            <a:rect l="l" t="t" r="r" b="b"/>
            <a:pathLst>
              <a:path w="7560000" h="548100">
                <a:moveTo>
                  <a:pt x="0" y="0"/>
                </a:moveTo>
                <a:lnTo>
                  <a:pt x="7560000" y="0"/>
                </a:lnTo>
                <a:lnTo>
                  <a:pt x="7560000" y="548100"/>
                </a:lnTo>
                <a:lnTo>
                  <a:pt x="0" y="548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252058" y="985141"/>
            <a:ext cx="3068992" cy="284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33"/>
              </a:lnSpc>
              <a:spcBef>
                <a:spcPct val="0"/>
              </a:spcBef>
            </a:pPr>
            <a:r>
              <a:rPr lang="es-CL" sz="1738" b="1" noProof="0" dirty="0">
                <a:solidFill>
                  <a:srgbClr val="000000"/>
                </a:solidFill>
                <a:latin typeface="Heading Now 61-68"/>
                <a:ea typeface="Heading Now 61-68"/>
                <a:cs typeface="Heading Now 61-68"/>
                <a:sym typeface="Heading Now 61-68"/>
              </a:rPr>
              <a:t>HOJA DE PUNTAJE - JAZZ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095059"/>
              </p:ext>
            </p:extLst>
          </p:nvPr>
        </p:nvGraphicFramePr>
        <p:xfrm>
          <a:off x="252058" y="1626782"/>
          <a:ext cx="7055885" cy="8683266"/>
        </p:xfrm>
        <a:graphic>
          <a:graphicData uri="http://schemas.openxmlformats.org/drawingml/2006/table">
            <a:tbl>
              <a:tblPr/>
              <a:tblGrid>
                <a:gridCol w="6540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TÉCNICA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TECHNICAL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10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del Estilo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Jazz – Continuidad del movimiento, ataque, extensión y presencia/porte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General de la Técnica de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presenta fuerza, intensidad, colocación, control, presencia y compromiso.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Ejecución de la musicalidad.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 la Técnica de Habilidades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demostrar habilidades del nivel adecuado para el género Jazz, con colocación, alineación corporal, control, extensión, equilibrio, fuerza y finalización del movimiento.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GRUPAL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GROUP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97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Sincronización/Timing/Uniformidad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Timing correcto con los integrantes del equipo con la música.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Los movimientos son iguales en cada integrante.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Espacialidad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Posicionamiento/distancia correcta entre los integrantes en la superficie de presentación durante la rutina y las transiciones.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09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COREOGRAFÍA 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CHOREOGRAPHY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Musicalidad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complementa los acentos, el ritmo, el tempo, el fraseo, la letra, el estilo, etc., de la música de manera creativa, única y original.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Montaje de la Rutina/Efectos Visuales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Utilización de formaciones variadas y transiciones fluidas. Uso del piso.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Impacto visual del montaje mediante trabajo grupal, trabajo en parejas, trabajo en piso,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lifts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/elevaciones, niveles, oposiciones, etc.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Complejidad del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Nivel de dificultad del movimiento, considerando aspectos como el tempo, los cambios de peso, los cambios direccionales, la conectividad, la continuidad y la elaboración del movimiento, entre otros.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Dificultad de las habilidades evaluadas en relación con su correcta ejecución técnica.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EFECTO GENERAL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OVERALL EFFECT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6736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Comunicación/Proyección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presentar una rutina dinámica con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showmanship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/habilidad escénica auténtica y atractivo para la audiencia.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09587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Autenticidad &amp; Apropiado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La presentación es entretenida, inspiradora y adecuada, con música, vestuario y coreografía efectivos que realzan la rutina.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Estilo artístico auténtico y con fundamento cultural.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4910">
                <a:tc gridSpan="2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s-CL" sz="1707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n-US" sz="1707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5"/>
          <p:cNvSpPr txBox="1"/>
          <p:nvPr/>
        </p:nvSpPr>
        <p:spPr>
          <a:xfrm>
            <a:off x="6804000" y="9916950"/>
            <a:ext cx="152400" cy="17145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  <a:spcBef>
                <a:spcPct val="0"/>
              </a:spcBef>
            </a:pPr>
            <a:r>
              <a:rPr lang="es-CL" sz="900" noProof="0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A11F0-8E83-2AAD-5357-52CCBEC39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71DDB5C-8483-2C31-C6D0-0F138EA430C5}"/>
              </a:ext>
            </a:extLst>
          </p:cNvPr>
          <p:cNvSpPr/>
          <p:nvPr/>
        </p:nvSpPr>
        <p:spPr>
          <a:xfrm>
            <a:off x="0" y="208445"/>
            <a:ext cx="7560000" cy="548100"/>
          </a:xfrm>
          <a:custGeom>
            <a:avLst/>
            <a:gdLst/>
            <a:ahLst/>
            <a:cxnLst/>
            <a:rect l="l" t="t" r="r" b="b"/>
            <a:pathLst>
              <a:path w="7560000" h="548100">
                <a:moveTo>
                  <a:pt x="0" y="0"/>
                </a:moveTo>
                <a:lnTo>
                  <a:pt x="7560000" y="0"/>
                </a:lnTo>
                <a:lnTo>
                  <a:pt x="7560000" y="548100"/>
                </a:lnTo>
                <a:lnTo>
                  <a:pt x="0" y="548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C7777C8-9892-E631-4802-D4CC47C3C72A}"/>
              </a:ext>
            </a:extLst>
          </p:cNvPr>
          <p:cNvSpPr txBox="1"/>
          <p:nvPr/>
        </p:nvSpPr>
        <p:spPr>
          <a:xfrm>
            <a:off x="252058" y="985141"/>
            <a:ext cx="3602392" cy="284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33"/>
              </a:lnSpc>
              <a:spcBef>
                <a:spcPct val="0"/>
              </a:spcBef>
            </a:pPr>
            <a:r>
              <a:rPr lang="es-CL" sz="1738" b="1" noProof="0" dirty="0">
                <a:solidFill>
                  <a:srgbClr val="000000"/>
                </a:solidFill>
                <a:latin typeface="Heading Now 61-68"/>
                <a:ea typeface="Heading Now 61-68"/>
                <a:cs typeface="Heading Now 61-68"/>
                <a:sym typeface="Heading Now 61-68"/>
              </a:rPr>
              <a:t>HOJA DE PUNTAJE – HIP HOP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124A5F-42E3-6192-14FF-B790C1517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2934"/>
              </p:ext>
            </p:extLst>
          </p:nvPr>
        </p:nvGraphicFramePr>
        <p:xfrm>
          <a:off x="252058" y="1626782"/>
          <a:ext cx="7055885" cy="8683266"/>
        </p:xfrm>
        <a:graphic>
          <a:graphicData uri="http://schemas.openxmlformats.org/drawingml/2006/table">
            <a:tbl>
              <a:tblPr/>
              <a:tblGrid>
                <a:gridCol w="6540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TÉCNICA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TECHNICAL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10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del Estilo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Hip Hop - Groove y calidad en una variedad de estilos auténticos de hip hop/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street</a:t>
                      </a:r>
                      <a:endParaRPr lang="es-CL" sz="907" noProof="0" dirty="0">
                        <a:solidFill>
                          <a:srgbClr val="000000"/>
                        </a:solidFill>
                        <a:latin typeface="Aileron"/>
                        <a:ea typeface="Aileron"/>
                        <a:cs typeface="Aileron"/>
                        <a:sym typeface="Aileron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General de la Técnica de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presenta fuerza, intensidad, colocación, control, presencia y compromiso.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Ejecución de la musicalidad.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 la Técnica de Habilidades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demostrar habilidades del nivel adecuado para el género Hip Hop, con estilo, Groove, colocación, alineación corporal, control, equilibrio, fuerza y finalización del movimiento.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GRUPAL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GROUP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97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Sincronización/Timing/Uniformidad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Timing correcto con los integrantes del equipo con la música.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Los movimientos son iguales en cada integrante.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Espacialidad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Posicionamiento/distancia correcta entre los integrantes en la superficie de presentación durante la rutina y las transiciones.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09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COREOGRAFÍA 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CHOREOGRAPHY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Musicalidad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complementa los acentos, el ritmo, el tempo, el fraseo, la letra, el estilo, etc., de la música de manera creativa, única y original.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Montaje de la Rutina/Efectos Visuales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Utilización de formaciones variadas y transiciones fluidas. Uso del piso.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Impacto visual del montaje mediante trabajo grupal, trabajo en parejas, trabajo en piso,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lifts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/elevaciones, niveles, oposiciones, etc.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Complejidad del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Nivel de dificultad del movimiento, considerando aspectos como el tempo, los cambios de peso, los cambios direccionales, la conectividad, la continuidad y la elaboración del movimiento, entre otros.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Dificultad de las habilidades evaluadas en relación con su correcta ejecución técnica.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EFECTO GENERAL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OVERALL EFFECT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6736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Comunicación/Proyección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presentar una rutina dinámica con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showmanship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/habilidad escénica auténtica y atractivo para la audiencia.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09587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Autenticidad &amp; Apropiado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La presentación es entretenida, inspiradora y adecuada, con música, vestuario y coreografía efectivos que realzan la rutina.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Estilo artístico auténtico y con fundamento cultural.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4910">
                <a:tc gridSpan="2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s-CL" sz="1707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n-US" sz="1707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5">
            <a:extLst>
              <a:ext uri="{FF2B5EF4-FFF2-40B4-BE49-F238E27FC236}">
                <a16:creationId xmlns:a16="http://schemas.microsoft.com/office/drawing/2014/main" id="{8FB115FA-6AB5-5937-740F-31846B6F92BF}"/>
              </a:ext>
            </a:extLst>
          </p:cNvPr>
          <p:cNvSpPr txBox="1"/>
          <p:nvPr/>
        </p:nvSpPr>
        <p:spPr>
          <a:xfrm>
            <a:off x="6804000" y="9916950"/>
            <a:ext cx="152400" cy="17145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  <a:spcBef>
                <a:spcPct val="0"/>
              </a:spcBef>
            </a:pPr>
            <a:r>
              <a:rPr lang="es-CL" sz="900" noProof="0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9453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42AE5-6018-EEF6-3EE5-9F7BEA7AC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2AB2238-D81A-F360-655D-E25FFE646F29}"/>
              </a:ext>
            </a:extLst>
          </p:cNvPr>
          <p:cNvSpPr/>
          <p:nvPr/>
        </p:nvSpPr>
        <p:spPr>
          <a:xfrm>
            <a:off x="0" y="208445"/>
            <a:ext cx="7560000" cy="548100"/>
          </a:xfrm>
          <a:custGeom>
            <a:avLst/>
            <a:gdLst/>
            <a:ahLst/>
            <a:cxnLst/>
            <a:rect l="l" t="t" r="r" b="b"/>
            <a:pathLst>
              <a:path w="7560000" h="548100">
                <a:moveTo>
                  <a:pt x="0" y="0"/>
                </a:moveTo>
                <a:lnTo>
                  <a:pt x="7560000" y="0"/>
                </a:lnTo>
                <a:lnTo>
                  <a:pt x="7560000" y="548100"/>
                </a:lnTo>
                <a:lnTo>
                  <a:pt x="0" y="548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AF2C791-EE3F-CBD7-DDDC-D41A502EF9BB}"/>
              </a:ext>
            </a:extLst>
          </p:cNvPr>
          <p:cNvSpPr txBox="1"/>
          <p:nvPr/>
        </p:nvSpPr>
        <p:spPr>
          <a:xfrm>
            <a:off x="252058" y="985141"/>
            <a:ext cx="3602392" cy="284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33"/>
              </a:lnSpc>
              <a:spcBef>
                <a:spcPct val="0"/>
              </a:spcBef>
            </a:pPr>
            <a:r>
              <a:rPr lang="es-CL" sz="1738" b="1" noProof="0" dirty="0">
                <a:solidFill>
                  <a:srgbClr val="000000"/>
                </a:solidFill>
                <a:latin typeface="Heading Now 61-68"/>
                <a:ea typeface="Heading Now 61-68"/>
                <a:cs typeface="Heading Now 61-68"/>
                <a:sym typeface="Heading Now 61-68"/>
              </a:rPr>
              <a:t>HOJA DE PUNTAJE – POM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A282F7-8305-A8EC-589A-861769F1D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607252"/>
              </p:ext>
            </p:extLst>
          </p:nvPr>
        </p:nvGraphicFramePr>
        <p:xfrm>
          <a:off x="252058" y="1626782"/>
          <a:ext cx="7055885" cy="8683266"/>
        </p:xfrm>
        <a:graphic>
          <a:graphicData uri="http://schemas.openxmlformats.org/drawingml/2006/table">
            <a:tbl>
              <a:tblPr/>
              <a:tblGrid>
                <a:gridCol w="6540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TÉCNICA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TECHNICAL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10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del Estilo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Pom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– Calidad de la técnica de movimiento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Pom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: Colocación, precisión y potencia.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General de la Técnica de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presenta fuerza, intensidad, colocación, control, presencia y compromiso.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Ejecución de la musicalidad.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 la Técnica de Habilidades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demostrar habilidades del nivel adecuado para el género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Pom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, con colocación, alineación corporal, control, equilibrio, fuerza y finalización del movimiento.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GRUPAL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GROUP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97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Sincronización/Timing/Uniformidad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Timing correcto con los integrantes del equipo con la música.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Los movimientos son iguales en cada integrante.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Espacialidad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Posicionamiento/distancia correcta entre los integrantes en la superficie de presentación durante la rutina y las transiciones.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09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COREOGRAFÍA 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CHOREOGRAPHY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Musicalidad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complementa los acentos, el ritmo, el tempo, el fraseo, la letra, el estilo, etc., de la música de manera creativa, única y original.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Montaje de la Rutina/Efectos Visuales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Utilización de formaciones variadas y transiciones fluidas. Uso del piso.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Impacto visual del montaje mediante trabajo grupal, trabajo en parejas, trabajo en piso,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lifts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/elevaciones, niveles, oposiciones, etc.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Complejidad del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Nivel de dificultad del movimiento, considerando aspectos como el tempo, los cambios de peso, los cambios direccionales, la conectividad, la continuidad y la elaboración del movimiento, entre otros.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Dificultad de las habilidades evaluadas en relación con su correcta ejecución técnica.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EFECTO GENERAL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OVERALL EFFECT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6736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Comunicación/Proyección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presentar una rutina dinámica con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showmanship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/habilidad escénica auténtica y atractivo para la audiencia.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09587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Autenticidad &amp; Apropiado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La presentación es entretenida, inspiradora y adecuada, con música, vestuario y coreografía efectivos que realzan la rutina.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Estilo artístico auténtico y con fundamento cultural.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4910">
                <a:tc gridSpan="2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s-CL" sz="1707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n-US" sz="1707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5">
            <a:extLst>
              <a:ext uri="{FF2B5EF4-FFF2-40B4-BE49-F238E27FC236}">
                <a16:creationId xmlns:a16="http://schemas.microsoft.com/office/drawing/2014/main" id="{9CFA26DD-CDA1-545B-77DA-418FE7BCE7BE}"/>
              </a:ext>
            </a:extLst>
          </p:cNvPr>
          <p:cNvSpPr txBox="1"/>
          <p:nvPr/>
        </p:nvSpPr>
        <p:spPr>
          <a:xfrm>
            <a:off x="6804000" y="9916950"/>
            <a:ext cx="152400" cy="17145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  <a:spcBef>
                <a:spcPct val="0"/>
              </a:spcBef>
            </a:pPr>
            <a:r>
              <a:rPr lang="es-CL" sz="900" noProof="0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2852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CF72C-03D4-B6F5-9A6D-ED55F15AC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B24C1BE-1932-546E-CBF3-839E883DA17C}"/>
              </a:ext>
            </a:extLst>
          </p:cNvPr>
          <p:cNvSpPr/>
          <p:nvPr/>
        </p:nvSpPr>
        <p:spPr>
          <a:xfrm>
            <a:off x="0" y="208445"/>
            <a:ext cx="7560000" cy="548100"/>
          </a:xfrm>
          <a:custGeom>
            <a:avLst/>
            <a:gdLst/>
            <a:ahLst/>
            <a:cxnLst/>
            <a:rect l="l" t="t" r="r" b="b"/>
            <a:pathLst>
              <a:path w="7560000" h="548100">
                <a:moveTo>
                  <a:pt x="0" y="0"/>
                </a:moveTo>
                <a:lnTo>
                  <a:pt x="7560000" y="0"/>
                </a:lnTo>
                <a:lnTo>
                  <a:pt x="7560000" y="548100"/>
                </a:lnTo>
                <a:lnTo>
                  <a:pt x="0" y="548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8BB6735-B191-DCC4-5930-B2574C1A6374}"/>
              </a:ext>
            </a:extLst>
          </p:cNvPr>
          <p:cNvSpPr txBox="1"/>
          <p:nvPr/>
        </p:nvSpPr>
        <p:spPr>
          <a:xfrm>
            <a:off x="252058" y="985141"/>
            <a:ext cx="5354992" cy="284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33"/>
              </a:lnSpc>
              <a:spcBef>
                <a:spcPct val="0"/>
              </a:spcBef>
            </a:pPr>
            <a:r>
              <a:rPr lang="es-CL" sz="1738" b="1" noProof="0" dirty="0">
                <a:solidFill>
                  <a:srgbClr val="000000"/>
                </a:solidFill>
                <a:latin typeface="Heading Now 61-68"/>
                <a:ea typeface="Heading Now 61-68"/>
                <a:cs typeface="Heading Now 61-68"/>
                <a:sym typeface="Heading Now 61-68"/>
              </a:rPr>
              <a:t>HOJA DE PUNTAJE – LYRICAL / CONTEMPORARY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9E18DF6-0ADB-7141-F818-91E5D6125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175637"/>
              </p:ext>
            </p:extLst>
          </p:nvPr>
        </p:nvGraphicFramePr>
        <p:xfrm>
          <a:off x="252058" y="1626782"/>
          <a:ext cx="7055885" cy="8709063"/>
        </p:xfrm>
        <a:graphic>
          <a:graphicData uri="http://schemas.openxmlformats.org/drawingml/2006/table">
            <a:tbl>
              <a:tblPr/>
              <a:tblGrid>
                <a:gridCol w="6540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TÉCNICA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TECHNICAL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10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del Estilo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Lyrical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Contemporany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– Calidad del movimiento utilizando contracción/liberación, control, movimiento sostenido y expresivo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General de la Técnica de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presenta fuerza, intensidad, colocación, control, presencia y compromiso.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Ejecución de la musicalidad.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Ejecución de la Técnica de Habilidades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demostrar habilidades del nivel adecuado para el género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Lyrical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Contemporary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, con colocación, alineación corporal, control, extensión, equilibrio, fuerza y finalización del movimiento.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EJECUCIÓN GRUPAL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GROUP EXECUTION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978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Sincronización/Timing/Uniformidad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Timing correcto con los integrantes del equipo con la música.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Los movimientos son iguales en cada integrante.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053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Espacialidad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Posicionamiento/distancia correcta entre los integrantes en la superficie de presentación durante la rutina y las transiciones.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09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COREOGRAFÍA 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CHOREOGRAPHY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Musicalidad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Movimiento que complementa los acentos, el ritmo, el tempo, el fraseo, la letra, el estilo, etc., de la música de manera creativa, única y original.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Montaje de la Rutina/Efectos Visuales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Utilización de formaciones variadas y transiciones fluidas. Uso del piso.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Impacto visual del montaje mediante trabajo grupal, trabajo en parejas, trabajo en piso,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lifts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/elevaciones, niveles, oposiciones, etc.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979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Complejidad del Movimiento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Nivel de dificultad del movimiento, considerando aspectos como el tempo, los cambios de peso, los cambios direccionales, la conectividad, la continuidad y la elaboración del movimiento, entre otros.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Dificultad de las habilidades evaluadas en relación con su correcta ejecución técnica.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611">
                <a:tc gridSpan="2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EFECTO GENERAL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n-US" sz="126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OVERALL EFFECT 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6736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Comunicación/Proyección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Capacidad para presentar una rutina dinámica con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showmanship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/habilidad escénica auténtica y atractivo para la audiencia.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09587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Autenticidad &amp; Apropiado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La presentación es entretenida, inspiradora y adecuada, con música, vestuario y coreografía efectivos que realzan la rutina.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Estilo artístico auténtico y con fundamento cultural.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000000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10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4910">
                <a:tc gridSpan="2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s-CL" sz="1707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2389"/>
                        </a:lnSpc>
                        <a:defRPr/>
                      </a:pPr>
                      <a:r>
                        <a:rPr lang="en-US" sz="1707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TOTAL 100</a:t>
                      </a:r>
                      <a:endParaRPr lang="en-US" sz="1100"/>
                    </a:p>
                  </a:txBody>
                  <a:tcPr marL="76200" marR="76200" marT="76200" marB="76200" anchor="ctr">
                    <a:lnL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5">
            <a:extLst>
              <a:ext uri="{FF2B5EF4-FFF2-40B4-BE49-F238E27FC236}">
                <a16:creationId xmlns:a16="http://schemas.microsoft.com/office/drawing/2014/main" id="{A6B24110-0B49-286D-0299-5B7CB1802B6E}"/>
              </a:ext>
            </a:extLst>
          </p:cNvPr>
          <p:cNvSpPr txBox="1"/>
          <p:nvPr/>
        </p:nvSpPr>
        <p:spPr>
          <a:xfrm>
            <a:off x="6804000" y="9916950"/>
            <a:ext cx="152400" cy="171450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  <a:spcBef>
                <a:spcPct val="0"/>
              </a:spcBef>
            </a:pPr>
            <a:r>
              <a:rPr lang="es-CL" sz="900" noProof="0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94583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208445"/>
            <a:ext cx="7560000" cy="548100"/>
          </a:xfrm>
          <a:custGeom>
            <a:avLst/>
            <a:gdLst/>
            <a:ahLst/>
            <a:cxnLst/>
            <a:rect l="l" t="t" r="r" b="b"/>
            <a:pathLst>
              <a:path w="7560000" h="548100">
                <a:moveTo>
                  <a:pt x="0" y="0"/>
                </a:moveTo>
                <a:lnTo>
                  <a:pt x="7560000" y="0"/>
                </a:lnTo>
                <a:lnTo>
                  <a:pt x="7560000" y="548100"/>
                </a:lnTo>
                <a:lnTo>
                  <a:pt x="0" y="548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252058" y="985141"/>
            <a:ext cx="5735992" cy="284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33"/>
              </a:lnSpc>
              <a:spcBef>
                <a:spcPct val="0"/>
              </a:spcBef>
            </a:pPr>
            <a:r>
              <a:rPr lang="es-CL" sz="1738" b="1" noProof="0" dirty="0">
                <a:solidFill>
                  <a:srgbClr val="000000"/>
                </a:solidFill>
                <a:latin typeface="Heading Now 61-68"/>
                <a:ea typeface="Heading Now 61-68"/>
                <a:cs typeface="Heading Now 61-68"/>
                <a:sym typeface="Heading Now 61-68"/>
              </a:rPr>
              <a:t>PUNTUACIÓN DE DANCE/DANZA – GUÍA ADICIONAL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964452"/>
              </p:ext>
            </p:extLst>
          </p:nvPr>
        </p:nvGraphicFramePr>
        <p:xfrm>
          <a:off x="249979" y="1626786"/>
          <a:ext cx="7060042" cy="7357625"/>
        </p:xfrm>
        <a:graphic>
          <a:graphicData uri="http://schemas.openxmlformats.org/drawingml/2006/table">
            <a:tbl>
              <a:tblPr/>
              <a:tblGrid>
                <a:gridCol w="7060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220">
                <a:tc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REGLAS DE DANZA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0879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Todas las divisiones de danza deben seguir las </a:t>
                      </a: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Reglas IASF U16, U18 y Open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. 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i="1" noProof="0" dirty="0">
                          <a:solidFill>
                            <a:srgbClr val="000000"/>
                          </a:solidFill>
                          <a:latin typeface="Aileron Italics"/>
                          <a:ea typeface="Aileron Italics"/>
                          <a:cs typeface="Aileron Italics"/>
                          <a:sym typeface="Aileron Italics"/>
                        </a:rPr>
                        <a:t>Excepción: Reglas </a:t>
                      </a:r>
                      <a:r>
                        <a:rPr lang="es-CL" sz="907" i="1" noProof="0" dirty="0" err="1">
                          <a:solidFill>
                            <a:srgbClr val="000000"/>
                          </a:solidFill>
                          <a:latin typeface="Aileron Italics"/>
                          <a:ea typeface="Aileron Italics"/>
                          <a:cs typeface="Aileron Italics"/>
                          <a:sym typeface="Aileron Italics"/>
                        </a:rPr>
                        <a:t>Prop</a:t>
                      </a:r>
                      <a:r>
                        <a:rPr lang="es-CL" sz="907" i="1" noProof="0" dirty="0">
                          <a:solidFill>
                            <a:srgbClr val="000000"/>
                          </a:solidFill>
                          <a:latin typeface="Aileron Italics"/>
                          <a:ea typeface="Aileron Italics"/>
                          <a:cs typeface="Aileron Italics"/>
                          <a:sym typeface="Aileron Italics"/>
                        </a:rPr>
                        <a:t>/Accesorios IASF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. 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endParaRPr lang="es-CL" sz="907" noProof="0" dirty="0">
                        <a:solidFill>
                          <a:srgbClr val="000000"/>
                        </a:solidFill>
                        <a:latin typeface="Aileron"/>
                        <a:ea typeface="Aileron"/>
                        <a:cs typeface="Aileron"/>
                        <a:sym typeface="Aileron"/>
                      </a:endParaRP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El reglamento de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Props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/Accesorios para </a:t>
                      </a: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AIA Global </a:t>
                      </a:r>
                      <a:r>
                        <a:rPr lang="es-CL" sz="907" b="1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Tournament</a:t>
                      </a: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es el siguiente: 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Los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props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/accesorios portables o manipulables están permitidos en todas las categorías y pueden retirarse del cuerpo. No pueden utilizarse para elevar a el o los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dancers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/bailarines desde la superficie de presentación. Los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props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/accesorios no pueden emplearse para ocultar o cubrir intencionalmente habilidades que deben ser visibles para el oficial de legalidad (por ejemplo, usar tela para cubrir un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lift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/elevación).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i="1" noProof="0" dirty="0">
                          <a:solidFill>
                            <a:srgbClr val="000000"/>
                          </a:solidFill>
                          <a:latin typeface="Aileron Italics"/>
                          <a:ea typeface="Aileron Italics"/>
                          <a:cs typeface="Aileron Italics"/>
                          <a:sym typeface="Aileron Italics"/>
                        </a:rPr>
                        <a:t>Aclaración: Se debe considerar la seguridad del </a:t>
                      </a:r>
                      <a:r>
                        <a:rPr lang="es-CL" sz="907" i="1" noProof="0" dirty="0" err="1">
                          <a:solidFill>
                            <a:srgbClr val="000000"/>
                          </a:solidFill>
                          <a:latin typeface="Aileron Italics"/>
                          <a:ea typeface="Aileron Italics"/>
                          <a:cs typeface="Aileron Italics"/>
                          <a:sym typeface="Aileron Italics"/>
                        </a:rPr>
                        <a:t>dancer</a:t>
                      </a:r>
                      <a:r>
                        <a:rPr lang="es-CL" sz="907" i="1" noProof="0" dirty="0">
                          <a:solidFill>
                            <a:srgbClr val="000000"/>
                          </a:solidFill>
                          <a:latin typeface="Aileron Italics"/>
                          <a:ea typeface="Aileron Italics"/>
                          <a:cs typeface="Aileron Italics"/>
                          <a:sym typeface="Aileron Italics"/>
                        </a:rPr>
                        <a:t>/bailarín. 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No se permiten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props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/accesorios que funcionen como estructuras de apoyo o elevación (como sillas, bancos, bancas, cajas, escaleras, etc.)  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endParaRPr lang="es-CL" sz="907" noProof="0" dirty="0">
                        <a:solidFill>
                          <a:srgbClr val="000000"/>
                        </a:solidFill>
                        <a:latin typeface="Aileron"/>
                        <a:ea typeface="Aileron"/>
                        <a:cs typeface="Aileron"/>
                        <a:sym typeface="Aileron"/>
                      </a:endParaRPr>
                    </a:p>
                    <a:p>
                      <a:pPr algn="l">
                        <a:lnSpc>
                          <a:spcPts val="1269"/>
                        </a:lnSpc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Todos los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props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/accesorios para el AIA Global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Tournament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deben ser aprobados por escrito, vía correo electrónico, por una Oficial de Reglas AIA de Danza antes del </a:t>
                      </a: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1 de julio de 2026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.</a:t>
                      </a:r>
                      <a:endParaRPr lang="es-CL" sz="907" b="1" noProof="0" dirty="0">
                        <a:solidFill>
                          <a:srgbClr val="000000"/>
                        </a:solidFill>
                        <a:latin typeface="Aileron Bold"/>
                        <a:ea typeface="Aileron Bold"/>
                        <a:cs typeface="Aileron Bold"/>
                        <a:sym typeface="Aileron Bold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VESTUARIO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95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957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Todo el vestuario para el AIA Global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Tournament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debe considerarse apropiado conforme a las Reglas IASF de Danza.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73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491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El vestuario considerado inapropiado, que puede resultar en una </a:t>
                      </a:r>
                      <a:r>
                        <a:rPr lang="en-US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“</a:t>
                      </a:r>
                      <a:r>
                        <a:rPr lang="en-US" sz="907" b="1" noProof="0" dirty="0" err="1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advertencia</a:t>
                      </a:r>
                      <a:r>
                        <a:rPr lang="en-US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” o “</a:t>
                      </a:r>
                      <a:r>
                        <a:rPr lang="en-US" sz="907" b="1" noProof="0" dirty="0" err="1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deducci</a:t>
                      </a:r>
                      <a:r>
                        <a:rPr lang="es-CL" sz="907" b="1" noProof="0" dirty="0" err="1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ón</a:t>
                      </a:r>
                      <a:r>
                        <a:rPr lang="en-US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”, </a:t>
                      </a:r>
                      <a:r>
                        <a:rPr lang="en-US" sz="907" b="1" noProof="0" dirty="0" err="1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puede</a:t>
                      </a:r>
                      <a:r>
                        <a:rPr lang="en-US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 </a:t>
                      </a:r>
                      <a:r>
                        <a:rPr lang="en-US" sz="907" b="1" noProof="0" dirty="0" err="1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incluir</a:t>
                      </a:r>
                      <a:r>
                        <a:rPr lang="en-US" sz="907" b="1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: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69"/>
                        </a:lnSpc>
                      </a:pPr>
                      <a:endParaRPr lang="es-CL" sz="1100" noProof="0" dirty="0"/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Leotardos con corte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extremandamente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alto o shorts de corte alto o de ajuste suelto usados sin medias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Vestuario que se asemeje a ropa interior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Vestuario sin forro adecuado, que pueda volverse translúcido bajo la iluminación del escenario o vestuario que no permita el uso adecuado de ropa interior debajo.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Vestuario con grandes áreas de malla color piel sin adornos, que implique o genere una cobertura corporal inapropiada (esto aplica tanto para todos los bailarines; Los torsos descubiertos no están permitidos parar bailarines registrados como masculinos).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Vestuario con uniones o sujeciones inestables, por ejemplo, costados abiertos o muy bajos en el torso de un leotardo, que puedan provocar exposición inapropiada.</a:t>
                      </a:r>
                    </a:p>
                    <a:p>
                      <a:pPr marL="195843" lvl="1" indent="-97922" algn="l">
                        <a:lnSpc>
                          <a:spcPts val="1269"/>
                        </a:lnSpc>
                        <a:buFont typeface="Arial"/>
                        <a:buChar char="•"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Vestuario que haga referencia a temas inapropiados, relacionados, pero no exclusivamente, con: Muerte, violencia, guerra, enfermedad, temas de salud mental, autolesiones o suicidio.</a:t>
                      </a:r>
                    </a:p>
                    <a:p>
                      <a:pPr algn="l">
                        <a:lnSpc>
                          <a:spcPts val="1269"/>
                        </a:lnSpc>
                      </a:pPr>
                      <a:endParaRPr lang="es-CL" sz="907" noProof="0" dirty="0">
                        <a:solidFill>
                          <a:srgbClr val="000000"/>
                        </a:solidFill>
                        <a:latin typeface="Aileron"/>
                        <a:ea typeface="Aileron"/>
                        <a:cs typeface="Aileron"/>
                        <a:sym typeface="Aileron"/>
                      </a:endParaRP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4588">
                <a:tc>
                  <a:txBody>
                    <a:bodyPr/>
                    <a:lstStyle/>
                    <a:p>
                      <a:pPr algn="l">
                        <a:lnSpc>
                          <a:spcPts val="1091"/>
                        </a:lnSpc>
                        <a:defRPr/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Para la revisión y aprobación anticipada del vestuario (recomendado) enviar un email a </a:t>
                      </a:r>
                      <a:r>
                        <a:rPr lang="es-CL" sz="909" u="sng" strike="noStrike" noProof="0" dirty="0">
                          <a:solidFill>
                            <a:srgbClr val="0000FF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  <a:hlinkClick r:id="rId3" tooltip="mailto:dancedirector@associationofinternationalallstar.com"/>
                        </a:rPr>
                        <a:t>dancedirector@associationofinternationalallstar.com</a:t>
                      </a: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antes del </a:t>
                      </a:r>
                      <a:r>
                        <a:rPr lang="es-CL" sz="909" b="1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1 de Julio de 2026</a:t>
                      </a:r>
                      <a:r>
                        <a:rPr lang="es-CL" sz="909" b="1" u="none" strike="noStrike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.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73"/>
                        </a:lnSpc>
                      </a:pPr>
                      <a:endParaRPr lang="es-CL" sz="1100" noProof="0" dirty="0"/>
                    </a:p>
                    <a:p>
                      <a:pPr algn="l">
                        <a:lnSpc>
                          <a:spcPts val="1091"/>
                        </a:lnSpc>
                      </a:pPr>
                      <a:r>
                        <a:rPr lang="es-CL" sz="909" b="1" u="none" strike="noStrike" noProof="0" dirty="0">
                          <a:solidFill>
                            <a:srgbClr val="000000"/>
                          </a:solidFill>
                          <a:latin typeface="Aileron Bold"/>
                          <a:ea typeface="Aileron Bold"/>
                          <a:cs typeface="Aileron Bold"/>
                          <a:sym typeface="Aileron Bold"/>
                        </a:rPr>
                        <a:t>Incluya:</a:t>
                      </a: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Tres imágenes claras del cuerpo completo con el vestuario, tomadas desde los ángulos frontal, posterior y lateral.</a:t>
                      </a:r>
                    </a:p>
                    <a:p>
                      <a:pPr algn="l">
                        <a:lnSpc>
                          <a:spcPts val="1091"/>
                        </a:lnSpc>
                      </a:pPr>
                      <a:endParaRPr lang="es-CL" sz="909" u="none" strike="noStrike" noProof="0" dirty="0">
                        <a:solidFill>
                          <a:srgbClr val="000000"/>
                        </a:solidFill>
                        <a:latin typeface="Aileron"/>
                        <a:ea typeface="Aileron"/>
                        <a:cs typeface="Aileron"/>
                        <a:sym typeface="Aileron"/>
                      </a:endParaRPr>
                    </a:p>
                    <a:p>
                      <a:pPr algn="l">
                        <a:lnSpc>
                          <a:spcPts val="1091"/>
                        </a:lnSpc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Se recomienda también revisar su propio vestuario a distancia, durante el movimiento coreografiado y bajo iluminación de escenario antes de enviarlo para aprobación.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208445"/>
            <a:ext cx="7560000" cy="548100"/>
          </a:xfrm>
          <a:custGeom>
            <a:avLst/>
            <a:gdLst/>
            <a:ahLst/>
            <a:cxnLst/>
            <a:rect l="l" t="t" r="r" b="b"/>
            <a:pathLst>
              <a:path w="7560000" h="548100">
                <a:moveTo>
                  <a:pt x="0" y="0"/>
                </a:moveTo>
                <a:lnTo>
                  <a:pt x="7560000" y="0"/>
                </a:lnTo>
                <a:lnTo>
                  <a:pt x="7560000" y="548100"/>
                </a:lnTo>
                <a:lnTo>
                  <a:pt x="0" y="548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CL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323140" y="985143"/>
            <a:ext cx="3531310" cy="284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33"/>
              </a:lnSpc>
              <a:spcBef>
                <a:spcPct val="0"/>
              </a:spcBef>
            </a:pPr>
            <a:r>
              <a:rPr lang="es-CL" sz="1738" b="1" noProof="0" dirty="0">
                <a:solidFill>
                  <a:srgbClr val="000000"/>
                </a:solidFill>
                <a:latin typeface="Heading Now 61-68"/>
                <a:ea typeface="Heading Now 61-68"/>
                <a:cs typeface="Heading Now 61-68"/>
                <a:sym typeface="Heading Now 61-68"/>
              </a:rPr>
              <a:t>DEDUCCIONES DE DANCE/DANZA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988618"/>
              </p:ext>
            </p:extLst>
          </p:nvPr>
        </p:nvGraphicFramePr>
        <p:xfrm>
          <a:off x="249979" y="1626786"/>
          <a:ext cx="7060042" cy="5396696"/>
        </p:xfrm>
        <a:graphic>
          <a:graphicData uri="http://schemas.openxmlformats.org/drawingml/2006/table">
            <a:tbl>
              <a:tblPr/>
              <a:tblGrid>
                <a:gridCol w="606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8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9345">
                <a:tc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INFRACCIONES DE HABILIDADE (LA LISTA NO ES EXHAUSTIVA)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VALUE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C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892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Error de ejecución individual no intencional (por ejemplo: Pompones que se caen durante un </a:t>
                      </a:r>
                      <a:r>
                        <a:rPr lang="es-CL" sz="907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Aerial</a:t>
                      </a: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, pérdida de conexión con el bailarín de apoyo en un mortal asistido).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0.25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165">
                <a:tc>
                  <a:txBody>
                    <a:bodyPr/>
                    <a:lstStyle/>
                    <a:p>
                      <a:pPr algn="l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Error individual coreografiado, con un solo bailarín ejecutando la habilidad (por ejemplo: 3 habilidades aéreas conectadas de cadera sobre cabeza en una misma secuencia, realizadas por un solo bailarín).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0.5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892">
                <a:tc>
                  <a:txBody>
                    <a:bodyPr/>
                    <a:lstStyle/>
                    <a:p>
                      <a:pPr algn="l">
                        <a:lnSpc>
                          <a:spcPts val="1273"/>
                        </a:lnSpc>
                        <a:defRPr/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Múltiples errores de ejecución individual no intencionales (por ejemplo: 3 o más pompones que se caen durante </a:t>
                      </a:r>
                      <a:r>
                        <a:rPr lang="es-CL" sz="909" u="none" strike="noStrike" noProof="0" dirty="0" err="1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aerials</a:t>
                      </a: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 en distintos bailarines del equipo).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73"/>
                        </a:lnSpc>
                      </a:pP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0.75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2820">
                <a:tc>
                  <a:txBody>
                    <a:bodyPr/>
                    <a:lstStyle/>
                    <a:p>
                      <a:pPr algn="l">
                        <a:lnSpc>
                          <a:spcPts val="1273"/>
                        </a:lnSpc>
                        <a:defRPr/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Error de ejecución no intencional en grupos o parejas (instancia única, por ejemplo: Pérdida de conexión que provoca que la habilidad se suelte por encima del nivel de la cabeza).</a:t>
                      </a:r>
                      <a:endParaRPr lang="es-CL" sz="1100" noProof="0" dirty="0"/>
                    </a:p>
                    <a:p>
                      <a:pPr algn="l">
                        <a:lnSpc>
                          <a:spcPts val="1273"/>
                        </a:lnSpc>
                      </a:pPr>
                      <a:endParaRPr lang="es-CL" sz="1100" noProof="0" dirty="0"/>
                    </a:p>
                    <a:p>
                      <a:pPr algn="l">
                        <a:lnSpc>
                          <a:spcPts val="1273"/>
                        </a:lnSpc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Error individual coreografiado, con múltiples bailarines ejecutando la habilidad.</a:t>
                      </a:r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1.00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892">
                <a:tc>
                  <a:txBody>
                    <a:bodyPr/>
                    <a:lstStyle/>
                    <a:p>
                      <a:pPr algn="l">
                        <a:lnSpc>
                          <a:spcPts val="1273"/>
                        </a:lnSpc>
                        <a:defRPr/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Error coreografiado en grupos o parejas.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1.50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892">
                <a:tc>
                  <a:txBody>
                    <a:bodyPr/>
                    <a:lstStyle/>
                    <a:p>
                      <a:pPr algn="l">
                        <a:lnSpc>
                          <a:spcPts val="1273"/>
                        </a:lnSpc>
                        <a:defRPr/>
                      </a:pPr>
                      <a:r>
                        <a:rPr lang="es-CL" sz="909" u="none" strike="noStrike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Error coreografiado en grupos o parejas ejecutado por todo el equipo o por la mayoría del equipo.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9"/>
                        </a:lnSpc>
                        <a:defRPr/>
                      </a:pPr>
                      <a:r>
                        <a:rPr lang="es-CL" sz="907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2.00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345">
                <a:tc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r>
                        <a:rPr lang="es-CL" sz="1260" noProof="0" dirty="0">
                          <a:solidFill>
                            <a:srgbClr val="FFFFFF"/>
                          </a:solidFill>
                          <a:latin typeface="Heading Now 61-68"/>
                          <a:ea typeface="Heading Now 61-68"/>
                          <a:cs typeface="Heading Now 61-68"/>
                          <a:sym typeface="Heading Now 61-68"/>
                        </a:rPr>
                        <a:t>INFRACCIÓN DE REGLAMENTO EN GENERAL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64"/>
                        </a:lnSpc>
                        <a:defRPr/>
                      </a:pP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4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2397">
                <a:tc>
                  <a:txBody>
                    <a:bodyPr/>
                    <a:lstStyle/>
                    <a:p>
                      <a:pPr algn="l">
                        <a:lnSpc>
                          <a:spcPts val="1091"/>
                        </a:lnSpc>
                        <a:defRPr/>
                      </a:pPr>
                      <a:r>
                        <a:rPr lang="es-CL" sz="909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Las deducciones se asignarán según la gravedad y la naturaleza de la infracción a la regla. Pueden incluir descalificación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1"/>
                        </a:lnSpc>
                        <a:defRPr/>
                      </a:pPr>
                      <a:r>
                        <a:rPr lang="es-CL" sz="909" noProof="0" dirty="0">
                          <a:solidFill>
                            <a:srgbClr val="000000"/>
                          </a:solidFill>
                          <a:latin typeface="Aileron"/>
                          <a:ea typeface="Aileron"/>
                          <a:cs typeface="Aileron"/>
                          <a:sym typeface="Aileron"/>
                        </a:rPr>
                        <a:t>1.00 - 5.00</a:t>
                      </a:r>
                      <a:endParaRPr lang="es-CL" sz="1100" noProof="0" dirty="0"/>
                    </a:p>
                  </a:txBody>
                  <a:tcPr marL="76200" marR="76200" marT="76200" marB="762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2022</Words>
  <Application>Microsoft Office PowerPoint</Application>
  <PresentationFormat>Custom</PresentationFormat>
  <Paragraphs>214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Aileron</vt:lpstr>
      <vt:lpstr>Aileron Italics</vt:lpstr>
      <vt:lpstr>Calibri</vt:lpstr>
      <vt:lpstr>Arial</vt:lpstr>
      <vt:lpstr>Heading Now 61-68</vt:lpstr>
      <vt:lpstr>Aileron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AIA DANCE SCORING SYSTEM</dc:title>
  <cp:lastModifiedBy>Ivan Roldan</cp:lastModifiedBy>
  <cp:revision>2</cp:revision>
  <dcterms:created xsi:type="dcterms:W3CDTF">2006-08-16T00:00:00Z</dcterms:created>
  <dcterms:modified xsi:type="dcterms:W3CDTF">2026-03-08T03:55:27Z</dcterms:modified>
  <dc:identifier>DAG8CtAea1I</dc:identifier>
</cp:coreProperties>
</file>